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317"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BA5C34-5628-4AFB-9ADE-ADD547D18BBD}" type="datetimeFigureOut">
              <a:rPr lang="en-US" smtClean="0"/>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BA5C34-5628-4AFB-9ADE-ADD547D18BBD}" type="datetimeFigureOut">
              <a:rPr lang="en-US" smtClean="0"/>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BA5C34-5628-4AFB-9ADE-ADD547D18BBD}" type="datetimeFigureOut">
              <a:rPr lang="en-US" smtClean="0"/>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BA5C34-5628-4AFB-9ADE-ADD547D18BBD}" type="datetimeFigureOut">
              <a:rPr lang="en-US" smtClean="0"/>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BA5C34-5628-4AFB-9ADE-ADD547D18BBD}" type="datetimeFigureOut">
              <a:rPr lang="en-US" smtClean="0"/>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BA5C34-5628-4AFB-9ADE-ADD547D18BBD}" type="datetimeFigureOut">
              <a:rPr lang="en-US" smtClean="0"/>
              <a:t>10/2/2013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BA5C34-5628-4AFB-9ADE-ADD547D18BBD}" type="datetimeFigureOut">
              <a:rPr lang="en-US" smtClean="0"/>
              <a:t>10/2/2013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BA5C34-5628-4AFB-9ADE-ADD547D18BBD}" type="datetimeFigureOut">
              <a:rPr lang="en-US" smtClean="0"/>
              <a:t>10/2/2013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A5C34-5628-4AFB-9ADE-ADD547D18BBD}" type="datetimeFigureOut">
              <a:rPr lang="en-US" smtClean="0"/>
              <a:t>10/2/2013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AE6C95-B4DF-41FB-96E4-B057F55CCCD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BA5C34-5628-4AFB-9ADE-ADD547D18BBD}" type="datetimeFigureOut">
              <a:rPr lang="en-US" smtClean="0"/>
              <a:t>10/2/2013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AE6C95-B4DF-41FB-96E4-B057F55CCCDD}"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ABA5C34-5628-4AFB-9ADE-ADD547D18BBD}" type="datetimeFigureOut">
              <a:rPr lang="en-US" smtClean="0"/>
              <a:t>10/2/2013</a:t>
            </a:fld>
            <a:endParaRPr lang="en-US"/>
          </a:p>
        </p:txBody>
      </p:sp>
      <p:sp>
        <p:nvSpPr>
          <p:cNvPr id="9" name="Slide Number Placeholder 8"/>
          <p:cNvSpPr>
            <a:spLocks noGrp="1"/>
          </p:cNvSpPr>
          <p:nvPr>
            <p:ph type="sldNum" sz="quarter" idx="11"/>
          </p:nvPr>
        </p:nvSpPr>
        <p:spPr/>
        <p:txBody>
          <a:bodyPr/>
          <a:lstStyle/>
          <a:p>
            <a:fld id="{90AE6C95-B4DF-41FB-96E4-B057F55CCCD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0AE6C95-B4DF-41FB-96E4-B057F55CCCDD}"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ABA5C34-5628-4AFB-9ADE-ADD547D18BBD}" type="datetimeFigureOut">
              <a:rPr lang="en-US" smtClean="0"/>
              <a:t>10/2/2013</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dss.mo.gov/mhd/oversight/pdf/cost-avoidance10jan29.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0"/>
            <a:ext cx="7620000" cy="1143000"/>
          </a:xfrm>
        </p:spPr>
        <p:txBody>
          <a:bodyPr>
            <a:noAutofit/>
          </a:bodyPr>
          <a:lstStyle/>
          <a:p>
            <a:pPr algn="ctr"/>
            <a:r>
              <a:rPr lang="en-US" sz="5400" dirty="0" smtClean="0"/>
              <a:t>Medicaid Managed Care versus Fee-for-Service (FFS) Cost Avoidance Analysis</a:t>
            </a:r>
            <a:endParaRPr lang="en-US" sz="5400" dirty="0"/>
          </a:p>
        </p:txBody>
      </p:sp>
    </p:spTree>
    <p:extLst>
      <p:ext uri="{BB962C8B-B14F-4D97-AF65-F5344CB8AC3E}">
        <p14:creationId xmlns:p14="http://schemas.microsoft.com/office/powerpoint/2010/main" val="4003841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State of Missouri contracted with Mercer to perform a cost savings analysis of FFS vs. Managed Care – Fall 2009</a:t>
            </a:r>
          </a:p>
          <a:p>
            <a:r>
              <a:rPr lang="en-US" dirty="0" smtClean="0"/>
              <a:t>Presented to the DSS MO HealthNet committee in February 2010</a:t>
            </a:r>
          </a:p>
          <a:p>
            <a:pPr lvl="1"/>
            <a:r>
              <a:rPr lang="en-US" sz="1600" dirty="0">
                <a:hlinkClick r:id="rId2"/>
              </a:rPr>
              <a:t>http://</a:t>
            </a:r>
            <a:r>
              <a:rPr lang="en-US" sz="1600" dirty="0" smtClean="0">
                <a:hlinkClick r:id="rId2"/>
              </a:rPr>
              <a:t>dss.mo.gov/mhd/oversight/pdf/cost-avoidance10jan29.pdf</a:t>
            </a:r>
            <a:endParaRPr lang="en-US" sz="1600" dirty="0" smtClean="0"/>
          </a:p>
          <a:p>
            <a:r>
              <a:rPr lang="en-US" dirty="0" smtClean="0"/>
              <a:t>Study compared data for Medicaid FFS recipients eligible to participate in Managed Care if Managed Care was in all regions of the state to the Medicaid recipients currently enrolled in Managed Care (I-70 corridor – approx. 53 counties &amp; city of STL) for State Fiscal Year 2009</a:t>
            </a:r>
          </a:p>
          <a:p>
            <a:pPr lvl="1"/>
            <a:r>
              <a:rPr lang="en-US" dirty="0" smtClean="0"/>
              <a:t>“Managed care like” eligibles – custodial parents and kids</a:t>
            </a:r>
          </a:p>
          <a:p>
            <a:endParaRPr lang="en-US" dirty="0" smtClean="0"/>
          </a:p>
          <a:p>
            <a:endParaRPr lang="en-US" dirty="0"/>
          </a:p>
        </p:txBody>
      </p:sp>
    </p:spTree>
    <p:extLst>
      <p:ext uri="{BB962C8B-B14F-4D97-AF65-F5344CB8AC3E}">
        <p14:creationId xmlns:p14="http://schemas.microsoft.com/office/powerpoint/2010/main" val="1041311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620000" cy="1143000"/>
          </a:xfrm>
        </p:spPr>
        <p:txBody>
          <a:bodyPr/>
          <a:lstStyle/>
          <a:p>
            <a:r>
              <a:rPr lang="en-US" dirty="0" smtClean="0"/>
              <a:t>Medical Costs</a:t>
            </a:r>
            <a:endParaRPr lang="en-US" dirty="0"/>
          </a:p>
        </p:txBody>
      </p:sp>
      <p:sp>
        <p:nvSpPr>
          <p:cNvPr id="3" name="Content Placeholder 2"/>
          <p:cNvSpPr>
            <a:spLocks noGrp="1"/>
          </p:cNvSpPr>
          <p:nvPr>
            <p:ph idx="1"/>
          </p:nvPr>
        </p:nvSpPr>
        <p:spPr>
          <a:xfrm>
            <a:off x="457200" y="1981200"/>
            <a:ext cx="7620000" cy="4419600"/>
          </a:xfrm>
        </p:spPr>
        <p:txBody>
          <a:bodyPr/>
          <a:lstStyle/>
          <a:p>
            <a:r>
              <a:rPr lang="en-US" dirty="0" smtClean="0"/>
              <a:t>FFS – rates are reimbursed to providers on per service visit so analysis established a FFS benchmark </a:t>
            </a:r>
          </a:p>
          <a:p>
            <a:r>
              <a:rPr lang="en-US" dirty="0" smtClean="0"/>
              <a:t>Managed Care – rates are reimbursed on a per member per month basis regardless of the number of visits to the provider during the month by the Medicaid recipient</a:t>
            </a:r>
          </a:p>
          <a:p>
            <a:r>
              <a:rPr lang="en-US" dirty="0" smtClean="0"/>
              <a:t>Certain adjustments were made for the analysis: </a:t>
            </a:r>
          </a:p>
          <a:p>
            <a:pPr lvl="1"/>
            <a:r>
              <a:rPr lang="en-US" dirty="0" smtClean="0"/>
              <a:t>geographic location </a:t>
            </a:r>
          </a:p>
          <a:p>
            <a:pPr lvl="1"/>
            <a:r>
              <a:rPr lang="en-US" dirty="0"/>
              <a:t>c</a:t>
            </a:r>
            <a:r>
              <a:rPr lang="en-US" dirty="0" smtClean="0"/>
              <a:t>ertain Medicaid services</a:t>
            </a:r>
          </a:p>
          <a:p>
            <a:pPr lvl="1"/>
            <a:r>
              <a:rPr lang="en-US" dirty="0"/>
              <a:t>s</a:t>
            </a:r>
            <a:r>
              <a:rPr lang="en-US" dirty="0" smtClean="0"/>
              <a:t>tate administrative costs </a:t>
            </a:r>
          </a:p>
          <a:p>
            <a:pPr lvl="1"/>
            <a:endParaRPr lang="en-US" dirty="0" smtClean="0"/>
          </a:p>
          <a:p>
            <a:endParaRPr lang="en-US" dirty="0"/>
          </a:p>
        </p:txBody>
      </p:sp>
    </p:spTree>
    <p:extLst>
      <p:ext uri="{BB962C8B-B14F-4D97-AF65-F5344CB8AC3E}">
        <p14:creationId xmlns:p14="http://schemas.microsoft.com/office/powerpoint/2010/main" val="2283196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t>
            </a:r>
            <a:endParaRPr lang="en-US" dirty="0"/>
          </a:p>
        </p:txBody>
      </p:sp>
      <p:sp>
        <p:nvSpPr>
          <p:cNvPr id="3" name="Content Placeholder 2"/>
          <p:cNvSpPr>
            <a:spLocks noGrp="1"/>
          </p:cNvSpPr>
          <p:nvPr>
            <p:ph idx="1"/>
          </p:nvPr>
        </p:nvSpPr>
        <p:spPr/>
        <p:txBody>
          <a:bodyPr>
            <a:normAutofit lnSpcReduction="10000"/>
          </a:bodyPr>
          <a:lstStyle/>
          <a:p>
            <a:r>
              <a:rPr lang="en-US" dirty="0" smtClean="0"/>
              <a:t>When comparing similar population groups, the cost avoidance as a result of Managed care was $38 million (approx. 2.7% savings)</a:t>
            </a:r>
          </a:p>
          <a:p>
            <a:pPr lvl="1"/>
            <a:r>
              <a:rPr lang="en-US" sz="1800" dirty="0" smtClean="0"/>
              <a:t>State share approximately $14-$15 million</a:t>
            </a:r>
            <a:endParaRPr lang="en-US" sz="1800" dirty="0"/>
          </a:p>
          <a:p>
            <a:pPr lvl="1"/>
            <a:endParaRPr lang="en-US" dirty="0" smtClean="0"/>
          </a:p>
          <a:p>
            <a:pPr marL="342900" lvl="1"/>
            <a:r>
              <a:rPr lang="en-US" dirty="0" smtClean="0"/>
              <a:t>Typical range of savings for other state Medicaid programs for similar populations is 3% - 6% of expected costs </a:t>
            </a:r>
          </a:p>
          <a:p>
            <a:pPr marL="342900" lvl="1"/>
            <a:endParaRPr lang="en-US" dirty="0" smtClean="0"/>
          </a:p>
          <a:p>
            <a:pPr marL="339725" lvl="1" indent="-225425"/>
            <a:r>
              <a:rPr lang="en-US" dirty="0" smtClean="0"/>
              <a:t>However, </a:t>
            </a:r>
            <a:r>
              <a:rPr lang="en-US" dirty="0" smtClean="0"/>
              <a:t>potential savings </a:t>
            </a:r>
            <a:r>
              <a:rPr lang="en-US" dirty="0" smtClean="0"/>
              <a:t>vary based on many factors:</a:t>
            </a:r>
          </a:p>
          <a:p>
            <a:pPr marL="705485" lvl="2" indent="-225425"/>
            <a:r>
              <a:rPr lang="en-US" dirty="0" smtClean="0"/>
              <a:t>Rural </a:t>
            </a:r>
            <a:r>
              <a:rPr lang="en-US" dirty="0" err="1" smtClean="0"/>
              <a:t>vs</a:t>
            </a:r>
            <a:r>
              <a:rPr lang="en-US" dirty="0" smtClean="0"/>
              <a:t> urban</a:t>
            </a:r>
          </a:p>
          <a:p>
            <a:pPr marL="705485" lvl="2" indent="-225425"/>
            <a:r>
              <a:rPr lang="en-US" dirty="0" smtClean="0"/>
              <a:t>TANF vs. Aged, Blind &amp; Disabled populations</a:t>
            </a:r>
          </a:p>
          <a:p>
            <a:pPr marL="705485" lvl="2" indent="-225425"/>
            <a:r>
              <a:rPr lang="en-US" dirty="0" smtClean="0"/>
              <a:t>Provider acceptance of managed care</a:t>
            </a:r>
          </a:p>
          <a:p>
            <a:pPr marL="705485" lvl="2" indent="-225425"/>
            <a:r>
              <a:rPr lang="en-US" dirty="0" smtClean="0"/>
              <a:t>Effectiveness of both managed care and FFS care management</a:t>
            </a:r>
          </a:p>
          <a:p>
            <a:pPr marL="114300" lvl="1" indent="0">
              <a:buNone/>
            </a:pPr>
            <a:r>
              <a:rPr lang="en-US" dirty="0"/>
              <a:t>	</a:t>
            </a:r>
          </a:p>
        </p:txBody>
      </p:sp>
    </p:spTree>
    <p:extLst>
      <p:ext uri="{BB962C8B-B14F-4D97-AF65-F5344CB8AC3E}">
        <p14:creationId xmlns:p14="http://schemas.microsoft.com/office/powerpoint/2010/main" val="12745196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211</TotalTime>
  <Words>263</Words>
  <Application>Microsoft Office PowerPoint</Application>
  <PresentationFormat>On-screen Show (4:3)</PresentationFormat>
  <Paragraphs>26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Adjacency</vt:lpstr>
      <vt:lpstr>Medicaid Managed Care versus Fee-for-Service (FFS) Cost Avoidance Analysis</vt:lpstr>
      <vt:lpstr>Overview</vt:lpstr>
      <vt:lpstr>Medical Costs</vt:lpstr>
      <vt:lpstr>Results </vt:lpstr>
    </vt:vector>
  </TitlesOfParts>
  <Company>Missouri State Senate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Medicaid Managed Care versus Fee-for-Service (FFS)</dc:title>
  <dc:creator>adam.koenigsfeld</dc:creator>
  <cp:lastModifiedBy>adam.koenigsfeld</cp:lastModifiedBy>
  <cp:revision>10</cp:revision>
  <cp:lastPrinted>2013-10-02T14:14:35Z</cp:lastPrinted>
  <dcterms:created xsi:type="dcterms:W3CDTF">2013-10-01T19:23:36Z</dcterms:created>
  <dcterms:modified xsi:type="dcterms:W3CDTF">2013-10-02T14:14:55Z</dcterms:modified>
</cp:coreProperties>
</file>